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2"/>
  </p:notesMasterIdLst>
  <p:sldIdLst>
    <p:sldId id="340" r:id="rId2"/>
    <p:sldId id="264" r:id="rId3"/>
    <p:sldId id="257" r:id="rId4"/>
    <p:sldId id="258" r:id="rId5"/>
    <p:sldId id="269" r:id="rId6"/>
    <p:sldId id="275" r:id="rId7"/>
    <p:sldId id="289" r:id="rId8"/>
    <p:sldId id="337" r:id="rId9"/>
    <p:sldId id="300" r:id="rId10"/>
    <p:sldId id="272" r:id="rId11"/>
    <p:sldId id="271" r:id="rId12"/>
    <p:sldId id="273" r:id="rId13"/>
    <p:sldId id="274" r:id="rId14"/>
    <p:sldId id="338" r:id="rId15"/>
    <p:sldId id="265" r:id="rId16"/>
    <p:sldId id="302" r:id="rId17"/>
    <p:sldId id="339" r:id="rId18"/>
    <p:sldId id="332" r:id="rId19"/>
    <p:sldId id="278" r:id="rId20"/>
    <p:sldId id="315" r:id="rId21"/>
    <p:sldId id="316" r:id="rId22"/>
    <p:sldId id="317" r:id="rId23"/>
    <p:sldId id="342" r:id="rId24"/>
    <p:sldId id="310" r:id="rId25"/>
    <p:sldId id="336" r:id="rId26"/>
    <p:sldId id="322" r:id="rId27"/>
    <p:sldId id="290" r:id="rId28"/>
    <p:sldId id="323" r:id="rId29"/>
    <p:sldId id="309" r:id="rId30"/>
    <p:sldId id="324" r:id="rId31"/>
    <p:sldId id="311" r:id="rId32"/>
    <p:sldId id="325" r:id="rId33"/>
    <p:sldId id="329" r:id="rId34"/>
    <p:sldId id="305" r:id="rId35"/>
    <p:sldId id="326" r:id="rId36"/>
    <p:sldId id="306" r:id="rId37"/>
    <p:sldId id="327" r:id="rId38"/>
    <p:sldId id="307" r:id="rId39"/>
    <p:sldId id="328" r:id="rId40"/>
    <p:sldId id="33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FF66"/>
    <a:srgbClr val="FFFF66"/>
    <a:srgbClr val="CC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5382" autoAdjust="0"/>
  </p:normalViewPr>
  <p:slideViewPr>
    <p:cSldViewPr>
      <p:cViewPr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6186-1531-4424-A505-2A752EA68C1F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8016E-64D8-4D69-8C4B-A678C0DB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2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0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5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4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9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7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B3E10-7E5A-4035-9514-1A9D6566D8FD}" type="datetimeFigureOut">
              <a:rPr lang="en-US" smtClean="0"/>
              <a:t>8/29/2015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291A-41CB-4DD5-A127-F483D1B3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Climate Change</a:t>
            </a:r>
            <a:br>
              <a:rPr lang="en-US" sz="4800" b="1" dirty="0" smtClean="0">
                <a:solidFill>
                  <a:srgbClr val="002060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</a:rPr>
              <a:t>Expenditure Tagging (CCET)</a:t>
            </a:r>
            <a:br>
              <a:rPr lang="en-US" sz="4800" b="1" dirty="0" smtClean="0">
                <a:solidFill>
                  <a:srgbClr val="002060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</a:rPr>
              <a:t>Analysis Tool for LGUs</a:t>
            </a:r>
            <a:endParaRPr lang="en-US" sz="4800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47798" y="5888832"/>
            <a:ext cx="6448404" cy="731520"/>
            <a:chOff x="1807476" y="5888832"/>
            <a:chExt cx="6448404" cy="731520"/>
          </a:xfrm>
        </p:grpSpPr>
        <p:grpSp>
          <p:nvGrpSpPr>
            <p:cNvPr id="9" name="Group 8"/>
            <p:cNvGrpSpPr/>
            <p:nvPr/>
          </p:nvGrpSpPr>
          <p:grpSpPr>
            <a:xfrm>
              <a:off x="1807476" y="5888832"/>
              <a:ext cx="2377440" cy="731520"/>
              <a:chOff x="2199812" y="5548696"/>
              <a:chExt cx="2890572" cy="94471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2891" y="5551577"/>
                <a:ext cx="975992" cy="94183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9812" y="5548696"/>
                <a:ext cx="932688" cy="93268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4285" y="5581295"/>
                <a:ext cx="856099" cy="850392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248198" y="6104816"/>
              <a:ext cx="1686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Calibri" pitchFamily="34" charset="0"/>
                  <a:cs typeface="Calibri" pitchFamily="34" charset="0"/>
                </a:rPr>
                <a:t>with the support of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816032" y="5932480"/>
              <a:ext cx="2439848" cy="640080"/>
              <a:chOff x="3046552" y="5450112"/>
              <a:chExt cx="2439848" cy="640080"/>
            </a:xfrm>
          </p:grpSpPr>
          <p:pic>
            <p:nvPicPr>
              <p:cNvPr id="15" name="Picture 2" descr="C:\Users\Anchristine P. Ulep\Desktop\WB logo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4308" y="5532120"/>
                <a:ext cx="892092" cy="502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6552" y="5450112"/>
                <a:ext cx="1381895" cy="64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614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1.1	Select </a:t>
            </a:r>
            <a:r>
              <a:rPr lang="en-US" sz="2800" u="sng" dirty="0">
                <a:solidFill>
                  <a:srgbClr val="FF0000"/>
                </a:solidFill>
              </a:rPr>
              <a:t>R</a:t>
            </a:r>
            <a:r>
              <a:rPr lang="en-US" sz="2800" u="sng" dirty="0" smtClean="0">
                <a:solidFill>
                  <a:srgbClr val="FF0000"/>
                </a:solidFill>
              </a:rPr>
              <a:t>egion</a:t>
            </a:r>
            <a:r>
              <a:rPr lang="en-US" sz="2800" dirty="0" smtClean="0">
                <a:solidFill>
                  <a:srgbClr val="FF0000"/>
                </a:solidFill>
              </a:rPr>
              <a:t> by clicking the drop-down menu.</a:t>
            </a:r>
          </a:p>
        </p:txBody>
      </p:sp>
      <p:pic>
        <p:nvPicPr>
          <p:cNvPr id="4" name="Picture 3" descr="C:\Users\Anchristine P. Ulep\Desktop\1curs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30937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76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Data fields for </a:t>
            </a:r>
            <a:r>
              <a:rPr lang="en-US" i="1" dirty="0" smtClean="0"/>
              <a:t>Province</a:t>
            </a:r>
            <a:r>
              <a:rPr lang="en-US" dirty="0" smtClean="0"/>
              <a:t> and </a:t>
            </a:r>
            <a:r>
              <a:rPr lang="en-US" i="1" dirty="0" smtClean="0"/>
              <a:t>City/Municipality</a:t>
            </a:r>
            <a:r>
              <a:rPr lang="en-US" dirty="0" smtClean="0"/>
              <a:t> cannot be filled-out if </a:t>
            </a:r>
            <a:r>
              <a:rPr lang="en-US" i="1" dirty="0" smtClean="0"/>
              <a:t>Region</a:t>
            </a:r>
            <a:r>
              <a:rPr lang="en-US" dirty="0" smtClean="0"/>
              <a:t> is blank.</a:t>
            </a:r>
          </a:p>
          <a:p>
            <a:pPr lvl="2"/>
            <a:r>
              <a:rPr lang="en-US" dirty="0" smtClean="0"/>
              <a:t>Negros Island Region (NIR) created through EO 183 signed on May 29, 2015.</a:t>
            </a:r>
          </a:p>
        </p:txBody>
      </p:sp>
    </p:spTree>
    <p:extLst>
      <p:ext uri="{BB962C8B-B14F-4D97-AF65-F5344CB8AC3E}">
        <p14:creationId xmlns:p14="http://schemas.microsoft.com/office/powerpoint/2010/main" val="10275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1.2	Select </a:t>
            </a:r>
            <a:r>
              <a:rPr lang="en-US" sz="2800" u="sng" dirty="0">
                <a:solidFill>
                  <a:srgbClr val="FF0000"/>
                </a:solidFill>
              </a:rPr>
              <a:t>P</a:t>
            </a:r>
            <a:r>
              <a:rPr lang="en-US" sz="2800" u="sng" dirty="0" smtClean="0">
                <a:solidFill>
                  <a:srgbClr val="FF0000"/>
                </a:solidFill>
              </a:rPr>
              <a:t>rovince</a:t>
            </a:r>
            <a:r>
              <a:rPr lang="en-US" sz="2800" dirty="0" smtClean="0">
                <a:solidFill>
                  <a:srgbClr val="FF0000"/>
                </a:solidFill>
              </a:rPr>
              <a:t> by clicking the drop-down menu.</a:t>
            </a:r>
          </a:p>
        </p:txBody>
      </p:sp>
      <p:pic>
        <p:nvPicPr>
          <p:cNvPr id="4" name="Picture 3" descr="C:\Users\Anchristine P. Ulep\Desktop\1curs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33223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24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 smtClean="0"/>
              <a:t>Drop-down menu for “Province” will show a list of provinces within the selected region.</a:t>
            </a:r>
          </a:p>
          <a:p>
            <a:pPr lvl="2"/>
            <a:r>
              <a:rPr lang="en-US" sz="1800" dirty="0" smtClean="0"/>
              <a:t>For City of </a:t>
            </a:r>
            <a:r>
              <a:rPr lang="en-US" sz="1800" dirty="0" err="1" smtClean="0"/>
              <a:t>Isabela</a:t>
            </a:r>
            <a:r>
              <a:rPr lang="en-US" sz="1800" dirty="0" smtClean="0"/>
              <a:t>, please select "Basilan" and for </a:t>
            </a:r>
            <a:r>
              <a:rPr lang="en-US" sz="1800" dirty="0" err="1" smtClean="0"/>
              <a:t>Cotabato</a:t>
            </a:r>
            <a:r>
              <a:rPr lang="en-US" sz="1800" dirty="0" smtClean="0"/>
              <a:t> City, please select "</a:t>
            </a:r>
            <a:r>
              <a:rPr lang="en-US" sz="1800" dirty="0" err="1" smtClean="0"/>
              <a:t>Maguindanao</a:t>
            </a:r>
            <a:r>
              <a:rPr lang="en-US" sz="1800" dirty="0" smtClean="0"/>
              <a:t>." This is for conditional data validation purposes only, considering their geographical locations, and will not affect data processing.</a:t>
            </a:r>
          </a:p>
        </p:txBody>
      </p:sp>
    </p:spTree>
    <p:extLst>
      <p:ext uri="{BB962C8B-B14F-4D97-AF65-F5344CB8AC3E}">
        <p14:creationId xmlns:p14="http://schemas.microsoft.com/office/powerpoint/2010/main" val="39973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1.3	Select </a:t>
            </a:r>
            <a:r>
              <a:rPr lang="en-US" sz="2800" u="sng" dirty="0">
                <a:solidFill>
                  <a:srgbClr val="FF0000"/>
                </a:solidFill>
              </a:rPr>
              <a:t>C</a:t>
            </a:r>
            <a:r>
              <a:rPr lang="en-US" sz="2800" u="sng" dirty="0" smtClean="0">
                <a:solidFill>
                  <a:srgbClr val="FF0000"/>
                </a:solidFill>
              </a:rPr>
              <a:t>ity</a:t>
            </a:r>
            <a:r>
              <a:rPr lang="en-US" sz="2800" dirty="0" smtClean="0">
                <a:solidFill>
                  <a:srgbClr val="FF0000"/>
                </a:solidFill>
              </a:rPr>
              <a:t> or </a:t>
            </a:r>
            <a:r>
              <a:rPr lang="en-US" sz="2800" u="sng" dirty="0" smtClean="0">
                <a:solidFill>
                  <a:srgbClr val="FF0000"/>
                </a:solidFill>
              </a:rPr>
              <a:t>Municipality</a:t>
            </a:r>
            <a:r>
              <a:rPr lang="en-US" sz="2800" dirty="0" smtClean="0">
                <a:solidFill>
                  <a:srgbClr val="FF0000"/>
                </a:solidFill>
              </a:rPr>
              <a:t> by clicking the drop-	down menu.</a:t>
            </a:r>
          </a:p>
        </p:txBody>
      </p:sp>
      <p:pic>
        <p:nvPicPr>
          <p:cNvPr id="4" name="Picture 3" descr="C:\Users\Anchristine P. Ulep\Desktop\1curs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3550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334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Drop-down menu for “City/Municipality” will show a list of cities and municipalities within the selected province.</a:t>
            </a:r>
          </a:p>
        </p:txBody>
      </p:sp>
    </p:spTree>
    <p:extLst>
      <p:ext uri="{BB962C8B-B14F-4D97-AF65-F5344CB8AC3E}">
        <p14:creationId xmlns:p14="http://schemas.microsoft.com/office/powerpoint/2010/main" val="29729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419600"/>
            <a:ext cx="6705600" cy="1219200"/>
          </a:xfrm>
          <a:ln w="38100">
            <a:solidFill>
              <a:srgbClr val="FF0000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tx2"/>
                </a:solidFill>
              </a:rPr>
              <a:t>Sample image of an accomplished LGU Summary Data Sheet</a:t>
            </a:r>
          </a:p>
        </p:txBody>
      </p:sp>
    </p:spTree>
    <p:extLst>
      <p:ext uri="{BB962C8B-B14F-4D97-AF65-F5344CB8AC3E}">
        <p14:creationId xmlns:p14="http://schemas.microsoft.com/office/powerpoint/2010/main" val="5825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2 of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2. Fill-out the AIP CCET Data Bank worksheet</a:t>
            </a:r>
          </a:p>
        </p:txBody>
      </p:sp>
    </p:spTree>
    <p:extLst>
      <p:ext uri="{BB962C8B-B14F-4D97-AF65-F5344CB8AC3E}">
        <p14:creationId xmlns:p14="http://schemas.microsoft.com/office/powerpoint/2010/main" val="37912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0" r="65909"/>
          <a:stretch/>
        </p:blipFill>
        <p:spPr>
          <a:xfrm>
            <a:off x="228600" y="114300"/>
            <a:ext cx="8686800" cy="662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8134" y="3886200"/>
            <a:ext cx="8153400" cy="2286000"/>
          </a:xfrm>
          <a:solidFill>
            <a:srgbClr val="FFFF66"/>
          </a:solidFill>
          <a:ln w="38100">
            <a:noFill/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first six (6) columns of the Data Bank contain the following data fields:</a:t>
            </a:r>
          </a:p>
          <a:p>
            <a:pPr marL="0" indent="0">
              <a:buNone/>
            </a:pPr>
            <a:r>
              <a:rPr lang="en-US" sz="2800" dirty="0" smtClean="0"/>
              <a:t>Region, Province, City/Municipality, LGU type (city or municipality), Income Class of LGU, and Vulnerability (i.e. if LGU is within the 27 highly vulnerable provinces)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914400"/>
            <a:ext cx="8153400" cy="1447800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>
            <a:glow rad="190500">
              <a:srgbClr val="FFFF00">
                <a:alpha val="7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0500" y="248919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4" r="66515"/>
          <a:stretch/>
        </p:blipFill>
        <p:spPr>
          <a:xfrm>
            <a:off x="228600" y="114300"/>
            <a:ext cx="8686800" cy="662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4495800"/>
            <a:ext cx="8229600" cy="1676400"/>
          </a:xfrm>
          <a:solidFill>
            <a:srgbClr val="FFFF66"/>
          </a:solidFill>
          <a:ln w="38100">
            <a:noFill/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These columns are automatically filled-out once required data fields in LGU Summary Data Sheet are properly accomplished.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438400"/>
            <a:ext cx="815340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>
            <a:glow rad="190500">
              <a:srgbClr val="FFFF00">
                <a:alpha val="70000"/>
              </a:srgbClr>
            </a:glow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0500" y="309879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2 of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2. Fill-out the AIP CCET Data Bank worksheet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4400" dirty="0" smtClean="0"/>
              <a:t>Copy and paste entries from the CCE-tagged AIP form/s (from AIP Reference Code to CC Typology Code columns) to the Data Bank worksheet, </a:t>
            </a:r>
            <a:r>
              <a:rPr lang="en-US" sz="4400" b="1" dirty="0" smtClean="0">
                <a:solidFill>
                  <a:srgbClr val="FF0000"/>
                </a:solidFill>
              </a:rPr>
              <a:t>EXCLUDING rows for sub-total and total values.</a:t>
            </a:r>
          </a:p>
        </p:txBody>
      </p:sp>
    </p:spTree>
    <p:extLst>
      <p:ext uri="{BB962C8B-B14F-4D97-AF65-F5344CB8AC3E}">
        <p14:creationId xmlns:p14="http://schemas.microsoft.com/office/powerpoint/2010/main" val="25851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If LGU uses more than one (1) file or worksheet for its AIP, paste each file’s (or worksheet’s) AIP data entry, one set after the other.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4400" dirty="0" smtClean="0"/>
              <a:t>The data bank is designed to accommodate up to 15,000 data rows but this can be further adjusted if necessary.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80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Brace 6"/>
          <p:cNvSpPr/>
          <p:nvPr/>
        </p:nvSpPr>
        <p:spPr>
          <a:xfrm rot="16200000">
            <a:off x="4191000" y="-1752600"/>
            <a:ext cx="762000" cy="8839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4495800"/>
            <a:ext cx="8534400" cy="1905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/>
              <a:t>Columns G to T correspond to the 14 columns of the revised AIP </a:t>
            </a:r>
            <a:r>
              <a:rPr lang="en-US" sz="4400" dirty="0" smtClean="0"/>
              <a:t>form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9920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Outline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 smtClean="0"/>
              <a:t>The CCET Analysis Tool for LGUs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Parts of the </a:t>
            </a:r>
            <a:r>
              <a:rPr lang="en-US" sz="4000" dirty="0"/>
              <a:t>t</a:t>
            </a:r>
            <a:r>
              <a:rPr lang="en-US" sz="4000" dirty="0" smtClean="0"/>
              <a:t>ool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Steps in accomplishing the tool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Data tables and </a:t>
            </a:r>
            <a:r>
              <a:rPr lang="en-US" sz="4000" dirty="0"/>
              <a:t>c</a:t>
            </a:r>
            <a:r>
              <a:rPr lang="en-US" sz="4000" dirty="0" smtClean="0"/>
              <a:t>harts that can be generated using the tool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/>
              <a:t>Things to consider in using the tool</a:t>
            </a:r>
          </a:p>
        </p:txBody>
      </p:sp>
    </p:spTree>
    <p:extLst>
      <p:ext uri="{BB962C8B-B14F-4D97-AF65-F5344CB8AC3E}">
        <p14:creationId xmlns:p14="http://schemas.microsoft.com/office/powerpoint/2010/main" val="19980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2590800"/>
            <a:ext cx="7620000" cy="1143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Copy data entries (Columns 1 to 14) from the CCE-tagged AIP</a:t>
            </a:r>
          </a:p>
        </p:txBody>
      </p:sp>
    </p:spTree>
    <p:extLst>
      <p:ext uri="{BB962C8B-B14F-4D97-AF65-F5344CB8AC3E}">
        <p14:creationId xmlns:p14="http://schemas.microsoft.com/office/powerpoint/2010/main" val="22511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5181600"/>
            <a:ext cx="8534400" cy="1143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EXCEPT</a:t>
            </a:r>
            <a:r>
              <a:rPr lang="en-US" sz="3600" dirty="0" smtClean="0"/>
              <a:t> rows that contain sub-total and total amounts</a:t>
            </a:r>
          </a:p>
        </p:txBody>
      </p:sp>
    </p:spTree>
    <p:extLst>
      <p:ext uri="{BB962C8B-B14F-4D97-AF65-F5344CB8AC3E}">
        <p14:creationId xmlns:p14="http://schemas.microsoft.com/office/powerpoint/2010/main" val="1860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5181600"/>
            <a:ext cx="8534400" cy="11430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smtClean="0"/>
              <a:t>And paste into the data bank worksheet, starting at column G to column T row 10 </a:t>
            </a:r>
          </a:p>
        </p:txBody>
      </p:sp>
    </p:spTree>
    <p:extLst>
      <p:ext uri="{BB962C8B-B14F-4D97-AF65-F5344CB8AC3E}">
        <p14:creationId xmlns:p14="http://schemas.microsoft.com/office/powerpoint/2010/main" val="27605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WORKSHOP/SIMULATION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Data Tables and Charts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that Can be Generated by Using the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marL="514350" indent="-457200">
              <a:buAutoNum type="arabicPeriod"/>
            </a:pPr>
            <a:r>
              <a:rPr lang="en-PH" sz="2600" dirty="0" smtClean="0"/>
              <a:t>Climate investments share in relation to total LGU investments</a:t>
            </a:r>
          </a:p>
          <a:p>
            <a:pPr marL="514350" indent="-457200">
              <a:buAutoNum type="arabicPeriod"/>
            </a:pPr>
            <a:r>
              <a:rPr lang="en-PH" sz="2600" dirty="0" smtClean="0"/>
              <a:t>CC adaptation and CC mitigation investments share in relation to total CC investments</a:t>
            </a:r>
          </a:p>
          <a:p>
            <a:pPr marL="514350" indent="-457200">
              <a:buAutoNum type="arabicPeriod"/>
            </a:pPr>
            <a:r>
              <a:rPr lang="en-PH" sz="2600" dirty="0" smtClean="0"/>
              <a:t>Alignment of CC investments with the National Climate Change Action Plan (NCCAP) strategic priorities</a:t>
            </a:r>
          </a:p>
          <a:p>
            <a:pPr marL="514350" indent="-457200">
              <a:buAutoNum type="arabicPeriod"/>
            </a:pPr>
            <a:r>
              <a:rPr lang="en-PH" sz="2600" dirty="0" smtClean="0"/>
              <a:t>Sources and amount of funds for CC investments</a:t>
            </a:r>
          </a:p>
          <a:p>
            <a:pPr marL="514350" indent="-457200">
              <a:buAutoNum type="arabicPeriod"/>
            </a:pPr>
            <a:r>
              <a:rPr lang="en-PH" sz="2600" dirty="0" smtClean="0"/>
              <a:t>Frequency of P/A/Ps tagged as climate change expenditure and rank of used typology codes (i.e. most to least used codes)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676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0" y="6324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 smtClean="0"/>
              <a:t>1. Climate </a:t>
            </a:r>
            <a:r>
              <a:rPr lang="en-PH" sz="2800" dirty="0"/>
              <a:t>investments </a:t>
            </a:r>
            <a:r>
              <a:rPr lang="en-PH" sz="2800" dirty="0" smtClean="0"/>
              <a:t>share in </a:t>
            </a:r>
            <a:r>
              <a:rPr lang="en-PH" sz="2800" dirty="0"/>
              <a:t>relation to total LGU </a:t>
            </a:r>
            <a:r>
              <a:rPr lang="en-PH" sz="2800" dirty="0" smtClean="0"/>
              <a:t>investments (</a:t>
            </a:r>
            <a:r>
              <a:rPr lang="en-PH" sz="2800" i="1" dirty="0" smtClean="0"/>
              <a:t>blank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  <p:pic>
        <p:nvPicPr>
          <p:cNvPr id="5" name="Picture 4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9008">
            <a:off x="3950904" y="555110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01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CCFF99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 smtClean="0"/>
              <a:t>1. Climate </a:t>
            </a:r>
            <a:r>
              <a:rPr lang="en-PH" sz="2800" dirty="0"/>
              <a:t>investments </a:t>
            </a:r>
            <a:r>
              <a:rPr lang="en-PH" sz="2800" dirty="0" smtClean="0"/>
              <a:t>share in </a:t>
            </a:r>
            <a:r>
              <a:rPr lang="en-PH" sz="2800" dirty="0"/>
              <a:t>relation to total LGU </a:t>
            </a:r>
            <a:r>
              <a:rPr lang="en-PH" sz="2800" dirty="0" smtClean="0"/>
              <a:t>investments (</a:t>
            </a:r>
            <a:r>
              <a:rPr lang="en-PH" sz="2800" i="1" dirty="0" smtClean="0"/>
              <a:t>accomplished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2731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76600" y="6324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9008">
            <a:off x="4941504" y="557409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 smtClean="0"/>
              <a:t>2. CC </a:t>
            </a:r>
            <a:r>
              <a:rPr lang="en-PH" sz="2800" dirty="0"/>
              <a:t>adaptation and CC mitigation investments share in </a:t>
            </a:r>
            <a:r>
              <a:rPr lang="en-PH" sz="2800" dirty="0" smtClean="0"/>
              <a:t>relation </a:t>
            </a:r>
            <a:r>
              <a:rPr lang="en-PH" sz="2800" dirty="0"/>
              <a:t>to total CC </a:t>
            </a:r>
            <a:r>
              <a:rPr lang="en-PH" sz="2800" dirty="0" smtClean="0"/>
              <a:t>investments </a:t>
            </a:r>
            <a:r>
              <a:rPr lang="en-PH" sz="2800" dirty="0"/>
              <a:t>(</a:t>
            </a:r>
            <a:r>
              <a:rPr lang="en-PH" sz="2800" i="1" dirty="0"/>
              <a:t>blank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005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CCFF99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600" dirty="0"/>
              <a:t>2. CC adaptation and CC mitigation investments share in relation to total CC </a:t>
            </a:r>
            <a:r>
              <a:rPr lang="en-PH" sz="2600" dirty="0" smtClean="0"/>
              <a:t>investments (</a:t>
            </a:r>
            <a:r>
              <a:rPr lang="en-PH" sz="2600" i="1" dirty="0" smtClean="0"/>
              <a:t>accomplished data bank</a:t>
            </a:r>
            <a:r>
              <a:rPr lang="en-PH" sz="2600" dirty="0" smtClean="0"/>
              <a:t>)</a:t>
            </a:r>
            <a:endParaRPr lang="en-PH" sz="2600" dirty="0"/>
          </a:p>
        </p:txBody>
      </p:sp>
    </p:spTree>
    <p:extLst>
      <p:ext uri="{BB962C8B-B14F-4D97-AF65-F5344CB8AC3E}">
        <p14:creationId xmlns:p14="http://schemas.microsoft.com/office/powerpoint/2010/main" val="23461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366392" y="6324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9008">
            <a:off x="6031296" y="557409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400" dirty="0" smtClean="0"/>
              <a:t>3. Alignment </a:t>
            </a:r>
            <a:r>
              <a:rPr lang="en-PH" sz="2400" dirty="0"/>
              <a:t>of CC investments with the National Climate Change Action Plan (NCCAP) strategic </a:t>
            </a:r>
            <a:r>
              <a:rPr lang="en-PH" sz="2400" dirty="0" smtClean="0"/>
              <a:t>priorities (</a:t>
            </a:r>
            <a:r>
              <a:rPr lang="en-PH" sz="2400" i="1" dirty="0" smtClean="0"/>
              <a:t>blank data bank</a:t>
            </a:r>
            <a:r>
              <a:rPr lang="en-PH" sz="2400" dirty="0" smtClean="0"/>
              <a:t>)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318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The CCET Analysis Tool for LGUs*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 smtClean="0"/>
              <a:t>An MS Excel-based tool that will allow for obtaining an overview of climate change expenditures of LGUs </a:t>
            </a:r>
            <a:r>
              <a:rPr lang="en-PH" sz="2400" dirty="0" smtClean="0"/>
              <a:t>for a particular fiscal year (FY)</a:t>
            </a:r>
          </a:p>
          <a:p>
            <a:pPr marL="0" lvl="1" indent="0">
              <a:buNone/>
            </a:pPr>
            <a:endParaRPr lang="en-PH" sz="1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Systematically generates data on:</a:t>
            </a:r>
          </a:p>
          <a:p>
            <a:pPr lvl="1">
              <a:buFont typeface="Wingdings" pitchFamily="2" charset="2"/>
              <a:buChar char="ü"/>
            </a:pPr>
            <a:r>
              <a:rPr lang="en-PH" sz="2200" dirty="0" smtClean="0"/>
              <a:t>Climate investments share in relation to total LGU investments</a:t>
            </a:r>
          </a:p>
          <a:p>
            <a:pPr lvl="1">
              <a:buFont typeface="Wingdings" pitchFamily="2" charset="2"/>
              <a:buChar char="ü"/>
            </a:pPr>
            <a:r>
              <a:rPr lang="en-PH" sz="2200" dirty="0" smtClean="0"/>
              <a:t>CC adaptation and CC mitigation investments share in relation to total CC investments</a:t>
            </a:r>
          </a:p>
          <a:p>
            <a:pPr lvl="1">
              <a:buFont typeface="Wingdings" pitchFamily="2" charset="2"/>
              <a:buChar char="ü"/>
            </a:pPr>
            <a:r>
              <a:rPr lang="en-PH" sz="2200" dirty="0"/>
              <a:t>A</a:t>
            </a:r>
            <a:r>
              <a:rPr lang="en-PH" sz="2200" dirty="0" smtClean="0"/>
              <a:t>lignment of CC investments with the National Climate Change Action Plan (NCCAP) strategic priorities</a:t>
            </a:r>
          </a:p>
          <a:p>
            <a:pPr lvl="1">
              <a:buFont typeface="Wingdings" pitchFamily="2" charset="2"/>
              <a:buChar char="ü"/>
            </a:pPr>
            <a:r>
              <a:rPr lang="en-PH" sz="2200" dirty="0" smtClean="0"/>
              <a:t>Sources and amount of funds for CC investments</a:t>
            </a:r>
          </a:p>
          <a:p>
            <a:pPr lvl="1">
              <a:buFont typeface="Wingdings" pitchFamily="2" charset="2"/>
              <a:buChar char="ü"/>
            </a:pPr>
            <a:r>
              <a:rPr lang="en-PH" sz="2200" dirty="0" smtClean="0"/>
              <a:t>Frequency of P/A/Ps tagged as climate change expenditure and rank of used typology codes (most to least used codes)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37032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*developed by the World Bank under the TA on Building Resilience to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41216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CCFF99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400" dirty="0"/>
              <a:t>3. Alignment of CC investments with the National Climate Change Action Plan (NCCAP) strategic </a:t>
            </a:r>
            <a:r>
              <a:rPr lang="en-PH" sz="2400" dirty="0" smtClean="0"/>
              <a:t>priorities (</a:t>
            </a:r>
            <a:r>
              <a:rPr lang="en-PH" sz="2400" i="1" dirty="0" smtClean="0"/>
              <a:t>accomplished data bank</a:t>
            </a:r>
            <a:r>
              <a:rPr lang="en-PH" sz="2400" dirty="0" smtClean="0"/>
              <a:t>)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28873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953000" y="6324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9008">
            <a:off x="6617904" y="557409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 smtClean="0"/>
              <a:t>4. Sources </a:t>
            </a:r>
            <a:r>
              <a:rPr lang="en-PH" sz="2800" dirty="0"/>
              <a:t>and amount of funds for CC investments</a:t>
            </a:r>
          </a:p>
          <a:p>
            <a:pPr marL="57150" indent="0">
              <a:buNone/>
            </a:pPr>
            <a:r>
              <a:rPr lang="en-PH" sz="2800" dirty="0" smtClean="0"/>
              <a:t>(</a:t>
            </a:r>
            <a:r>
              <a:rPr lang="en-PH" sz="2800" i="1" dirty="0" smtClean="0"/>
              <a:t>blank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4449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CCFF99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/>
              <a:t>4. Sources and amount of funds for CC investments</a:t>
            </a:r>
          </a:p>
          <a:p>
            <a:pPr marL="57150" indent="0">
              <a:buNone/>
            </a:pPr>
            <a:r>
              <a:rPr lang="en-PH" sz="2800" dirty="0" smtClean="0"/>
              <a:t>(</a:t>
            </a:r>
            <a:r>
              <a:rPr lang="en-PH" sz="2800" i="1" dirty="0" smtClean="0"/>
              <a:t>accomplished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5113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429000" y="2362200"/>
            <a:ext cx="5391150" cy="3810000"/>
          </a:xfrm>
          <a:prstGeom prst="rect">
            <a:avLst/>
          </a:prstGeom>
          <a:solidFill>
            <a:srgbClr val="66FFFF"/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400" dirty="0"/>
              <a:t>REMINDER: Make sure to REFRESH the pivot table on sources and amount of funds whenever a change is made in the data bank worksheet so that values are also updated.</a:t>
            </a:r>
          </a:p>
          <a:p>
            <a:pPr marL="57150" indent="0">
              <a:buNone/>
            </a:pPr>
            <a:endParaRPr lang="en-PH" sz="2400" dirty="0" smtClean="0"/>
          </a:p>
          <a:p>
            <a:pPr marL="57150" indent="0">
              <a:buNone/>
            </a:pPr>
            <a:r>
              <a:rPr lang="en-PH" sz="2400" dirty="0" smtClean="0"/>
              <a:t>To do this, point to any part of the pivot </a:t>
            </a:r>
            <a:r>
              <a:rPr lang="en-PH" sz="2400" dirty="0"/>
              <a:t>t</a:t>
            </a:r>
            <a:r>
              <a:rPr lang="en-PH" sz="2400" dirty="0" smtClean="0"/>
              <a:t>able, right click, and select “Refresh.”</a:t>
            </a:r>
            <a:endParaRPr lang="en-PH" sz="2400" dirty="0"/>
          </a:p>
        </p:txBody>
      </p:sp>
      <p:pic>
        <p:nvPicPr>
          <p:cNvPr id="4" name="Picture 3" descr="C:\Users\Anchristine P. Ulep\Desktop\1curs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7537">
            <a:off x="2241670" y="2546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733800" y="6324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9008">
            <a:off x="5398704" y="557409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 smtClean="0"/>
              <a:t>5a. Frequency </a:t>
            </a:r>
            <a:r>
              <a:rPr lang="en-PH" sz="2800" dirty="0"/>
              <a:t>of P/A/Ps tagged as climate change </a:t>
            </a:r>
            <a:r>
              <a:rPr lang="en-PH" sz="2800" dirty="0" smtClean="0"/>
              <a:t>expenditure (</a:t>
            </a:r>
            <a:r>
              <a:rPr lang="en-PH" sz="2800" i="1" dirty="0" smtClean="0"/>
              <a:t>blank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27849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CCFF99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/>
              <a:t>5a. Frequency of P/A/Ps tagged as climate change </a:t>
            </a:r>
            <a:r>
              <a:rPr lang="en-PH" sz="2800" dirty="0" smtClean="0"/>
              <a:t>expenditure (</a:t>
            </a:r>
            <a:r>
              <a:rPr lang="en-PH" sz="2800" i="1" dirty="0" smtClean="0"/>
              <a:t>accomplished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  <p:sp>
        <p:nvSpPr>
          <p:cNvPr id="3" name="Oval 2"/>
          <p:cNvSpPr/>
          <p:nvPr/>
        </p:nvSpPr>
        <p:spPr>
          <a:xfrm>
            <a:off x="5105400" y="2133600"/>
            <a:ext cx="8763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1606">
            <a:off x="5726630" y="305963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43600" y="4267200"/>
            <a:ext cx="2819400" cy="21336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This cell shows the total number of P/A/Ps that were tagged as CC initiative </a:t>
            </a:r>
            <a:r>
              <a:rPr lang="en-US" sz="2400" b="1" dirty="0" smtClean="0"/>
              <a:t>(CCA+CCM)</a:t>
            </a:r>
          </a:p>
        </p:txBody>
      </p:sp>
    </p:spTree>
    <p:extLst>
      <p:ext uri="{BB962C8B-B14F-4D97-AF65-F5344CB8AC3E}">
        <p14:creationId xmlns:p14="http://schemas.microsoft.com/office/powerpoint/2010/main" val="3359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907280" y="6324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9008">
            <a:off x="6572184" y="557409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 smtClean="0"/>
              <a:t>5b. Frequency </a:t>
            </a:r>
            <a:r>
              <a:rPr lang="en-PH" sz="2800" dirty="0"/>
              <a:t>of P/A/Ps tagged as climate change </a:t>
            </a:r>
            <a:r>
              <a:rPr lang="en-PH" sz="2800" dirty="0" smtClean="0"/>
              <a:t>adaptation expenditure (</a:t>
            </a:r>
            <a:r>
              <a:rPr lang="en-PH" sz="2800" i="1" dirty="0" smtClean="0"/>
              <a:t>blank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39314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CCFF99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/>
              <a:t>5b. Frequency of P/A/Ps tagged as climate change adaptation </a:t>
            </a:r>
            <a:r>
              <a:rPr lang="en-PH" sz="2800" dirty="0" smtClean="0"/>
              <a:t>expenditure (</a:t>
            </a:r>
            <a:r>
              <a:rPr lang="en-PH" sz="2800" i="1" dirty="0" smtClean="0"/>
              <a:t>accomplished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  <p:sp>
        <p:nvSpPr>
          <p:cNvPr id="3" name="Oval 2"/>
          <p:cNvSpPr/>
          <p:nvPr/>
        </p:nvSpPr>
        <p:spPr>
          <a:xfrm>
            <a:off x="5105400" y="2133600"/>
            <a:ext cx="8763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1606">
            <a:off x="5726630" y="305963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43600" y="4267200"/>
            <a:ext cx="2819400" cy="21336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This cell shows the total number of P/A/Ps that were tagged as </a:t>
            </a:r>
            <a:r>
              <a:rPr lang="en-US" sz="2400" b="1" dirty="0" smtClean="0"/>
              <a:t>CC Adaptation </a:t>
            </a:r>
            <a:r>
              <a:rPr lang="en-US" sz="2400" dirty="0" smtClean="0"/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32167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85392" y="6324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9008">
            <a:off x="5650296" y="557409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 smtClean="0"/>
              <a:t>5c. Frequency </a:t>
            </a:r>
            <a:r>
              <a:rPr lang="en-PH" sz="2800" dirty="0"/>
              <a:t>of P/A/Ps tagged as climate change </a:t>
            </a:r>
            <a:r>
              <a:rPr lang="en-PH" sz="2800" dirty="0" smtClean="0"/>
              <a:t>mitigation expenditure (</a:t>
            </a:r>
            <a:r>
              <a:rPr lang="en-PH" sz="2800" i="1" dirty="0" smtClean="0"/>
              <a:t>blank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03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487680"/>
            <a:ext cx="8496300" cy="1097280"/>
          </a:xfrm>
          <a:prstGeom prst="rect">
            <a:avLst/>
          </a:prstGeom>
          <a:solidFill>
            <a:srgbClr val="CCFF99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PH" sz="2800" dirty="0"/>
              <a:t>5b. Frequency of P/A/Ps tagged as climate change </a:t>
            </a:r>
            <a:r>
              <a:rPr lang="en-PH" sz="2800" dirty="0" smtClean="0"/>
              <a:t>mitigation expenditure (</a:t>
            </a:r>
            <a:r>
              <a:rPr lang="en-PH" sz="2800" i="1" dirty="0" smtClean="0"/>
              <a:t>accomplished data bank</a:t>
            </a:r>
            <a:r>
              <a:rPr lang="en-PH" sz="2800" dirty="0" smtClean="0"/>
              <a:t>)</a:t>
            </a:r>
            <a:endParaRPr lang="en-PH" sz="2800" dirty="0"/>
          </a:p>
        </p:txBody>
      </p:sp>
      <p:sp>
        <p:nvSpPr>
          <p:cNvPr id="3" name="Oval 2"/>
          <p:cNvSpPr/>
          <p:nvPr/>
        </p:nvSpPr>
        <p:spPr>
          <a:xfrm>
            <a:off x="5105400" y="2133600"/>
            <a:ext cx="8763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1606">
            <a:off x="5726630" y="305963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43600" y="4267200"/>
            <a:ext cx="2819400" cy="2133600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This cell shows the total number of P/A/Ps that were tagged as </a:t>
            </a:r>
            <a:r>
              <a:rPr lang="en-US" sz="2400" b="1" dirty="0" smtClean="0"/>
              <a:t>CC Mitigation </a:t>
            </a:r>
            <a:r>
              <a:rPr lang="en-US" sz="2400" dirty="0" smtClean="0"/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25369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Parts of the Tool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LGU Summary Data Sheet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AIP CCET Data Bank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Data Analyses (worksheets containing auto-generated data tables and charts)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23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Things to Consider in Using the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Arial" pitchFamily="34" charset="0"/>
              <a:buAutoNum type="arabicPeriod"/>
            </a:pPr>
            <a:r>
              <a:rPr lang="en-US" dirty="0" smtClean="0"/>
              <a:t>Follow the </a:t>
            </a:r>
            <a:r>
              <a:rPr lang="en-US" dirty="0" smtClean="0"/>
              <a:t>revised AIP </a:t>
            </a:r>
            <a:r>
              <a:rPr lang="en-US" dirty="0" smtClean="0"/>
              <a:t>format (14 columns) in preparing the AIP.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dirty="0" smtClean="0"/>
              <a:t>Prepare AIP using MS Excel program to facilitate data processing (cleaning, consolidation, and analysis</a:t>
            </a:r>
            <a:r>
              <a:rPr lang="en-US" dirty="0" smtClean="0"/>
              <a:t>).</a:t>
            </a:r>
            <a:endParaRPr lang="en-US" dirty="0" smtClean="0"/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dirty="0" smtClean="0"/>
              <a:t>Budget </a:t>
            </a:r>
            <a:r>
              <a:rPr lang="en-US" dirty="0"/>
              <a:t>should be </a:t>
            </a:r>
            <a:r>
              <a:rPr lang="en-US" dirty="0" smtClean="0"/>
              <a:t>expressed in </a:t>
            </a:r>
            <a:r>
              <a:rPr lang="en-US" dirty="0"/>
              <a:t>thousand pesos </a:t>
            </a:r>
            <a:r>
              <a:rPr lang="en-US" dirty="0" smtClean="0"/>
              <a:t>denomination.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dirty="0" smtClean="0"/>
              <a:t>Make sure that the amount </a:t>
            </a:r>
            <a:r>
              <a:rPr lang="en-US" dirty="0"/>
              <a:t>indicated as CC expenditure </a:t>
            </a:r>
            <a:r>
              <a:rPr lang="en-US" dirty="0" smtClean="0"/>
              <a:t>does not </a:t>
            </a:r>
            <a:r>
              <a:rPr lang="en-US" dirty="0"/>
              <a:t>exceed the total allocation for the line </a:t>
            </a:r>
            <a:r>
              <a:rPr lang="en-US" dirty="0" smtClean="0"/>
              <a:t>item.</a:t>
            </a:r>
            <a:endParaRPr lang="en-US" dirty="0"/>
          </a:p>
          <a:p>
            <a:pPr marL="514350" lvl="0" indent="-514350">
              <a:buFont typeface="Arial" pitchFamily="34" charset="0"/>
              <a:buAutoNum type="arabicPeriod"/>
            </a:pPr>
            <a:endParaRPr lang="en-US" dirty="0" smtClean="0"/>
          </a:p>
          <a:p>
            <a:pPr marL="514350" lvl="0" indent="-514350">
              <a:buFont typeface="Arial" pitchFamily="34" charset="0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52400" y="6324600"/>
            <a:ext cx="1371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471055"/>
            <a:ext cx="8153400" cy="775855"/>
          </a:xfrm>
          <a:solidFill>
            <a:srgbClr val="FFFF00"/>
          </a:solidFill>
          <a:ln w="38100">
            <a:noFill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500" b="1" dirty="0" smtClean="0"/>
              <a:t>LGU Summary Data Sheet</a:t>
            </a:r>
          </a:p>
        </p:txBody>
      </p:sp>
      <p:pic>
        <p:nvPicPr>
          <p:cNvPr id="5" name="Picture 4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9008">
            <a:off x="1383097" y="547127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43000" y="63246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" y="471055"/>
            <a:ext cx="8153400" cy="775855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500" b="1" dirty="0" smtClean="0"/>
              <a:t>AIP CCET Data Bank</a:t>
            </a:r>
          </a:p>
        </p:txBody>
      </p:sp>
      <p:pic>
        <p:nvPicPr>
          <p:cNvPr id="11" name="Picture 10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9008">
            <a:off x="2754696" y="549789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0800" y="6324600"/>
            <a:ext cx="4876800" cy="48019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524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christine P. Ulep\Desktop\1curs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9008">
            <a:off x="7479096" y="549789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5300" y="471055"/>
            <a:ext cx="8153400" cy="775855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500" b="1" dirty="0" smtClean="0"/>
              <a:t>Data Analyses Worksheets</a:t>
            </a:r>
          </a:p>
        </p:txBody>
      </p:sp>
    </p:spTree>
    <p:extLst>
      <p:ext uri="{BB962C8B-B14F-4D97-AF65-F5344CB8AC3E}">
        <p14:creationId xmlns:p14="http://schemas.microsoft.com/office/powerpoint/2010/main" val="33095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Steps in </a:t>
            </a:r>
            <a:r>
              <a:rPr lang="en-US" sz="6000" b="1" dirty="0" smtClean="0">
                <a:solidFill>
                  <a:srgbClr val="002060"/>
                </a:solidFill>
              </a:rPr>
              <a:t>Accomplishing</a:t>
            </a:r>
            <a:br>
              <a:rPr lang="en-US" sz="6000" b="1" dirty="0" smtClean="0">
                <a:solidFill>
                  <a:srgbClr val="002060"/>
                </a:solidFill>
              </a:rPr>
            </a:br>
            <a:r>
              <a:rPr lang="en-US" sz="6000" b="1" dirty="0" smtClean="0">
                <a:solidFill>
                  <a:srgbClr val="002060"/>
                </a:solidFill>
              </a:rPr>
              <a:t>the CCET Analysis Tool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1. Fill-out the LGU Summary Data Sheet</a:t>
            </a:r>
            <a:endParaRPr lang="en-US" sz="4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/>
              <a:t>Inputs needed:</a:t>
            </a:r>
          </a:p>
          <a:p>
            <a:pPr marL="514350" indent="-514350">
              <a:buAutoNum type="alphaLcPeriod"/>
            </a:pPr>
            <a:r>
              <a:rPr lang="en-US" dirty="0" smtClean="0"/>
              <a:t>Region</a:t>
            </a:r>
          </a:p>
          <a:p>
            <a:pPr marL="514350" indent="-514350">
              <a:buAutoNum type="alphaLcPeriod"/>
            </a:pPr>
            <a:r>
              <a:rPr lang="en-US" dirty="0"/>
              <a:t>P</a:t>
            </a:r>
            <a:r>
              <a:rPr lang="en-US" dirty="0" smtClean="0"/>
              <a:t>rovince</a:t>
            </a:r>
          </a:p>
          <a:p>
            <a:pPr marL="514350" indent="-514350">
              <a:buAutoNum type="alphaLcPeriod"/>
            </a:pPr>
            <a:r>
              <a:rPr lang="en-US" dirty="0" smtClean="0"/>
              <a:t>City/Municipality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Fill-out data fields by selecting from the drop-down menu.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1 of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2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1062</Words>
  <Application>Microsoft Office PowerPoint</Application>
  <PresentationFormat>On-screen Show (4:3)</PresentationFormat>
  <Paragraphs>94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Climate Change Expenditure Tagging (CCET) Analysis Tool for LGUs</vt:lpstr>
      <vt:lpstr>Outline</vt:lpstr>
      <vt:lpstr>The CCET Analysis Tool for LGUs*</vt:lpstr>
      <vt:lpstr>Parts of the Tool</vt:lpstr>
      <vt:lpstr>PowerPoint Presentation</vt:lpstr>
      <vt:lpstr>PowerPoint Presentation</vt:lpstr>
      <vt:lpstr>PowerPoint Presentation</vt:lpstr>
      <vt:lpstr>Steps in Accomplishing the CCET Analysis Tool</vt:lpstr>
      <vt:lpstr>Step 1 of 2</vt:lpstr>
      <vt:lpstr>PowerPoint Presentation</vt:lpstr>
      <vt:lpstr>PowerPoint Presentation</vt:lpstr>
      <vt:lpstr>PowerPoint Presentation</vt:lpstr>
      <vt:lpstr>PowerPoint Presentation</vt:lpstr>
      <vt:lpstr>Step 2 of 2</vt:lpstr>
      <vt:lpstr>PowerPoint Presentation</vt:lpstr>
      <vt:lpstr>PowerPoint Presentation</vt:lpstr>
      <vt:lpstr>Step 2 of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WORKSHOP/SIMULATION</vt:lpstr>
      <vt:lpstr>Data Tables and Charts that Can be Generated by Using the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Consider in Using the Tool</vt:lpstr>
    </vt:vector>
  </TitlesOfParts>
  <Company>Blue Aqua Software Developer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CCET Analysis Tool</dc:title>
  <dc:creator>Anchristine Ulep</dc:creator>
  <cp:lastModifiedBy>Anchristine Ulep</cp:lastModifiedBy>
  <cp:revision>394</cp:revision>
  <dcterms:created xsi:type="dcterms:W3CDTF">2015-06-09T02:25:10Z</dcterms:created>
  <dcterms:modified xsi:type="dcterms:W3CDTF">2015-08-29T12:51:42Z</dcterms:modified>
</cp:coreProperties>
</file>